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965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112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2416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558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536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29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0180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973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839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348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900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6277-12D9-4DD4-8B7D-0F0A8DCA7270}" type="datetimeFigureOut">
              <a:rPr lang="es-MX" smtClean="0"/>
              <a:t>15/03/2013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F96B0-8B00-4CC6-BCD2-6399618B27C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615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792087"/>
          </a:xfrm>
        </p:spPr>
        <p:txBody>
          <a:bodyPr>
            <a:noAutofit/>
          </a:bodyPr>
          <a:lstStyle/>
          <a:p>
            <a:pPr algn="just"/>
            <a:r>
              <a:rPr lang="es-MX" sz="3200" dirty="0" smtClean="0">
                <a:latin typeface="Comic Sans MS" pitchFamily="66" charset="0"/>
              </a:rPr>
              <a:t/>
            </a:r>
            <a:br>
              <a:rPr lang="es-MX" sz="3200" dirty="0" smtClean="0">
                <a:latin typeface="Comic Sans MS" pitchFamily="66" charset="0"/>
              </a:rPr>
            </a:br>
            <a:r>
              <a:rPr lang="es-MX" sz="3200" dirty="0">
                <a:latin typeface="Comic Sans MS" pitchFamily="66" charset="0"/>
              </a:rPr>
              <a:t/>
            </a:r>
            <a:br>
              <a:rPr lang="es-MX" sz="3200" dirty="0">
                <a:latin typeface="Comic Sans MS" pitchFamily="66" charset="0"/>
              </a:rPr>
            </a:br>
            <a:r>
              <a:rPr lang="es-MX" sz="3200" dirty="0" smtClean="0">
                <a:latin typeface="Comic Sans MS" pitchFamily="66" charset="0"/>
              </a:rPr>
              <a:t/>
            </a:r>
            <a:br>
              <a:rPr lang="es-MX" sz="3200" dirty="0" smtClean="0">
                <a:latin typeface="Comic Sans MS" pitchFamily="66" charset="0"/>
              </a:rPr>
            </a:br>
            <a:r>
              <a:rPr lang="es-MX" sz="3200" dirty="0">
                <a:latin typeface="Comic Sans MS" pitchFamily="66" charset="0"/>
              </a:rPr>
              <a:t/>
            </a:r>
            <a:br>
              <a:rPr lang="es-MX" sz="3200" dirty="0">
                <a:latin typeface="Comic Sans MS" pitchFamily="66" charset="0"/>
              </a:rPr>
            </a:br>
            <a:r>
              <a:rPr lang="es-MX" sz="3200" dirty="0" smtClean="0">
                <a:latin typeface="Comic Sans MS" pitchFamily="66" charset="0"/>
              </a:rPr>
              <a:t/>
            </a:r>
            <a:br>
              <a:rPr lang="es-MX" sz="3200" dirty="0" smtClean="0">
                <a:latin typeface="Comic Sans MS" pitchFamily="66" charset="0"/>
              </a:rPr>
            </a:br>
            <a:r>
              <a:rPr lang="es-MX" sz="3200" dirty="0">
                <a:latin typeface="Comic Sans MS" pitchFamily="66" charset="0"/>
              </a:rPr>
              <a:t/>
            </a:r>
            <a:br>
              <a:rPr lang="es-MX" sz="3200" dirty="0">
                <a:latin typeface="Comic Sans MS" pitchFamily="66" charset="0"/>
              </a:rPr>
            </a:br>
            <a:r>
              <a:rPr lang="es-MX" sz="3200" dirty="0" smtClean="0">
                <a:latin typeface="Comic Sans MS" pitchFamily="66" charset="0"/>
              </a:rPr>
              <a:t/>
            </a:r>
            <a:br>
              <a:rPr lang="es-MX" sz="3200" dirty="0" smtClean="0">
                <a:latin typeface="Comic Sans MS" pitchFamily="66" charset="0"/>
              </a:rPr>
            </a:br>
            <a:r>
              <a:rPr lang="es-MX" sz="3200" dirty="0">
                <a:latin typeface="Comic Sans MS" pitchFamily="66" charset="0"/>
              </a:rPr>
              <a:t/>
            </a:r>
            <a:br>
              <a:rPr lang="es-MX" sz="3200" dirty="0">
                <a:latin typeface="Comic Sans MS" pitchFamily="66" charset="0"/>
              </a:rPr>
            </a:br>
            <a:r>
              <a:rPr lang="es-MX" sz="6000" dirty="0" smtClean="0">
                <a:latin typeface="Comic Sans MS" pitchFamily="66" charset="0"/>
              </a:rPr>
              <a:t>CONJUNTO</a:t>
            </a:r>
            <a:br>
              <a:rPr lang="es-MX" sz="6000" dirty="0" smtClean="0">
                <a:latin typeface="Comic Sans MS" pitchFamily="66" charset="0"/>
              </a:rPr>
            </a:br>
            <a:r>
              <a:rPr lang="es-MX" sz="3200" dirty="0">
                <a:latin typeface="Comic Sans MS" pitchFamily="66" charset="0"/>
              </a:rPr>
              <a:t/>
            </a:r>
            <a:br>
              <a:rPr lang="es-MX" sz="3200" dirty="0">
                <a:latin typeface="Comic Sans MS" pitchFamily="66" charset="0"/>
              </a:rPr>
            </a:br>
            <a:r>
              <a:rPr lang="es-MX" sz="3200" dirty="0" smtClean="0">
                <a:latin typeface="Comic Sans MS" pitchFamily="66" charset="0"/>
              </a:rPr>
              <a:t/>
            </a:r>
            <a:br>
              <a:rPr lang="es-MX" sz="3200" dirty="0" smtClean="0">
                <a:latin typeface="Comic Sans MS" pitchFamily="66" charset="0"/>
              </a:rPr>
            </a:br>
            <a:r>
              <a:rPr lang="es-MX" sz="3200" dirty="0" smtClean="0">
                <a:latin typeface="Comic Sans MS" pitchFamily="66" charset="0"/>
              </a:rPr>
              <a:t>Un conjunto se puede entender como una colección o agrupación bien definida de objetos de cualquier clase. Los objetos que forman un conjunto son llamados miembros o elementos del conjunto. Ejemplo: En la figura adjunta tienes un Conjunto de Personas</a:t>
            </a:r>
            <a:endParaRPr lang="es-MX" sz="3200" dirty="0">
              <a:latin typeface="Comic Sans MS" pitchFamily="66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938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/>
              <a:t>2. </a:t>
            </a:r>
            <a:r>
              <a:rPr lang="es-MX" dirty="0" smtClean="0">
                <a:solidFill>
                  <a:srgbClr val="FF0000"/>
                </a:solidFill>
              </a:rPr>
              <a:t>CONJUNTO UNITARIO </a:t>
            </a:r>
            <a:endParaRPr lang="es-MX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s-MX" dirty="0" smtClean="0"/>
              <a:t>Es el conjunto que tiene un solo elemento. Ejemplos: F = {2 } , o F ={ x/ x es un numero par y primo}</a:t>
            </a:r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r>
              <a:rPr lang="es-MX" dirty="0" smtClean="0"/>
              <a:t>3. </a:t>
            </a:r>
            <a:r>
              <a:rPr lang="es-MX" dirty="0" smtClean="0">
                <a:solidFill>
                  <a:srgbClr val="FF0000"/>
                </a:solidFill>
              </a:rPr>
              <a:t>CONJUNTO FINITO </a:t>
            </a:r>
          </a:p>
          <a:p>
            <a:pPr marL="0" indent="0">
              <a:buNone/>
            </a:pPr>
            <a:r>
              <a:rPr lang="es-MX" dirty="0" smtClean="0"/>
              <a:t>Es el conjunto con limitado número de elementos. Ejemplos: E = { x / x es un número impar  menor que 10 }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4059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/>
              <a:t>3. </a:t>
            </a:r>
            <a:r>
              <a:rPr lang="es-MX" dirty="0" smtClean="0">
                <a:solidFill>
                  <a:srgbClr val="FF0000"/>
                </a:solidFill>
              </a:rPr>
              <a:t>CONJUNTO INFINITO</a:t>
            </a:r>
            <a:r>
              <a:rPr lang="es-MX" dirty="0" smtClean="0"/>
              <a:t>: Es el conjunto con ilimitado número de elementos. Ejemplo: </a:t>
            </a:r>
          </a:p>
          <a:p>
            <a:pPr marL="0" indent="0">
              <a:buNone/>
            </a:pPr>
            <a:r>
              <a:rPr lang="es-MX" dirty="0" smtClean="0"/>
              <a:t>S = { x / x es un número par } </a:t>
            </a:r>
          </a:p>
          <a:p>
            <a:pPr marL="0" indent="0">
              <a:buNone/>
            </a:pPr>
            <a:r>
              <a:rPr lang="es-MX" dirty="0" smtClean="0"/>
              <a:t>4. </a:t>
            </a:r>
            <a:r>
              <a:rPr lang="es-MX" dirty="0" smtClean="0">
                <a:solidFill>
                  <a:srgbClr val="FF0000"/>
                </a:solidFill>
              </a:rPr>
              <a:t>CONJUNTO UNIVERSAL </a:t>
            </a:r>
            <a:r>
              <a:rPr lang="es-MX" dirty="0" smtClean="0"/>
              <a:t>: Es un conjunto referencial que contiene a todos los elementos de una situación particular, generalmente se le representa por la letra U Ejemplo: El universo o conjunto universal ; de todos los números es el conjunto de los NÚMEROS REALES.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1312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6084168" y="4437112"/>
            <a:ext cx="1584176" cy="158417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RELACIONES ENTRE CONJUNTOS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>
                <a:solidFill>
                  <a:srgbClr val="FF0000"/>
                </a:solidFill>
              </a:rPr>
              <a:t>INCLUSIÓN</a:t>
            </a:r>
            <a:r>
              <a:rPr lang="es-MX" dirty="0" smtClean="0"/>
              <a:t>: Un conjunto A esta incluido en otro conjunto B ,sí y sólo sí, todo elemento de A es también elemento de B.</a:t>
            </a:r>
          </a:p>
          <a:p>
            <a:pPr marL="0" indent="0">
              <a:buNone/>
            </a:pPr>
            <a:r>
              <a:rPr lang="es-MX" dirty="0" smtClean="0"/>
              <a:t> </a:t>
            </a:r>
            <a:r>
              <a:rPr lang="es-MX" dirty="0" smtClean="0">
                <a:solidFill>
                  <a:srgbClr val="FF0000"/>
                </a:solidFill>
              </a:rPr>
              <a:t>NOTACIÓN</a:t>
            </a:r>
            <a:r>
              <a:rPr lang="es-MX" dirty="0" smtClean="0"/>
              <a:t> : A  C   B. Se lee : A esta incluido en B, A es subconjunto de B, A esta contenido en B , A es parte de B. </a:t>
            </a:r>
          </a:p>
          <a:p>
            <a:pPr marL="0" indent="0">
              <a:buNone/>
            </a:pPr>
            <a:r>
              <a:rPr lang="es-MX" dirty="0" smtClean="0">
                <a:solidFill>
                  <a:srgbClr val="FF0000"/>
                </a:solidFill>
              </a:rPr>
              <a:t>REPRESENTACIÓN GRÁFICA </a:t>
            </a:r>
            <a:r>
              <a:rPr lang="es-MX" dirty="0" smtClean="0"/>
              <a:t>:       B   A</a:t>
            </a:r>
            <a:endParaRPr lang="es-MX" dirty="0"/>
          </a:p>
        </p:txBody>
      </p:sp>
      <p:sp>
        <p:nvSpPr>
          <p:cNvPr id="4" name="3 Elipse"/>
          <p:cNvSpPr/>
          <p:nvPr/>
        </p:nvSpPr>
        <p:spPr>
          <a:xfrm>
            <a:off x="6516216" y="5085184"/>
            <a:ext cx="720080" cy="515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21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PROPIEDADES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 smtClean="0"/>
              <a:t>I ) Todo conjunto está incluido en si mismo (A C  A).</a:t>
            </a:r>
          </a:p>
          <a:p>
            <a:pPr marL="0" indent="0">
              <a:buNone/>
            </a:pPr>
            <a:r>
              <a:rPr lang="es-MX" dirty="0" smtClean="0"/>
              <a:t> II ) El conjunto vacío se considera incluido en cualquier conjunto    (</a:t>
            </a:r>
            <a:r>
              <a:rPr lang="az-Cyrl-AZ" dirty="0" smtClean="0"/>
              <a:t>ф</a:t>
            </a:r>
            <a:r>
              <a:rPr lang="es-MX" dirty="0" smtClean="0"/>
              <a:t> C  A).</a:t>
            </a:r>
          </a:p>
          <a:p>
            <a:pPr marL="0" indent="0">
              <a:buNone/>
            </a:pPr>
            <a:r>
              <a:rPr lang="es-MX" dirty="0" smtClean="0"/>
              <a:t> III ) A está incluido en B ( A </a:t>
            </a:r>
            <a:r>
              <a:rPr lang="el-GR" dirty="0" smtClean="0"/>
              <a:t>C</a:t>
            </a:r>
            <a:r>
              <a:rPr lang="es-MX" dirty="0" smtClean="0"/>
              <a:t>  B ) equivale a decir que B incluye a </a:t>
            </a:r>
            <a:r>
              <a:rPr lang="es-MX" dirty="0" err="1" smtClean="0"/>
              <a:t>A</a:t>
            </a:r>
            <a:r>
              <a:rPr lang="es-MX" dirty="0" smtClean="0"/>
              <a:t> ( B  </a:t>
            </a:r>
            <a:r>
              <a:rPr lang="el-GR" dirty="0" smtClean="0"/>
              <a:t>Ͻ</a:t>
            </a:r>
            <a:r>
              <a:rPr lang="es-MX" dirty="0" smtClean="0"/>
              <a:t>  A ) </a:t>
            </a:r>
          </a:p>
          <a:p>
            <a:pPr marL="0" indent="0">
              <a:buNone/>
            </a:pPr>
            <a:r>
              <a:rPr lang="es-MX" dirty="0" smtClean="0"/>
              <a:t>IV ) Si A no está incluido en B o A no es subconjunto de B significa que por lo menos un elemento de A no pertenece a B. ( A  Ȼ   B ) </a:t>
            </a:r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509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IGUALDAD DE CONJUNTOS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 Dos conjuntos son iguales si tienen los mismos elementos. </a:t>
            </a:r>
          </a:p>
          <a:p>
            <a:pPr marL="0" indent="0">
              <a:buNone/>
            </a:pPr>
            <a:r>
              <a:rPr lang="es-MX" dirty="0" smtClean="0"/>
              <a:t>Ejemplo:</a:t>
            </a:r>
          </a:p>
          <a:p>
            <a:pPr marL="0" indent="0">
              <a:buNone/>
            </a:pPr>
            <a:r>
              <a:rPr lang="es-MX" dirty="0" smtClean="0"/>
              <a:t>A =  {x/ x es un numero par y primo}</a:t>
            </a:r>
          </a:p>
          <a:p>
            <a:pPr marL="0" indent="0">
              <a:buNone/>
            </a:pPr>
            <a:r>
              <a:rPr lang="es-MX" dirty="0" smtClean="0"/>
              <a:t>B = {x/ x es un numero par menor que 4}</a:t>
            </a:r>
          </a:p>
          <a:p>
            <a:pPr marL="0" indent="0">
              <a:buNone/>
            </a:pPr>
            <a:r>
              <a:rPr lang="es-MX" dirty="0" smtClean="0"/>
              <a:t>Observe  que  A= {  2 }   y  B={ 2 }, por lo tanto  </a:t>
            </a:r>
          </a:p>
          <a:p>
            <a:pPr marL="0" indent="0">
              <a:buNone/>
            </a:pPr>
            <a:r>
              <a:rPr lang="es-MX" dirty="0" smtClean="0"/>
              <a:t>A = B .        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097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CONJUNTOS DISJUNTOS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Dos conjuntos son disjuntos cuando no tienen elementos comunes.</a:t>
            </a:r>
          </a:p>
          <a:p>
            <a:pPr marL="0" indent="0">
              <a:buNone/>
            </a:pPr>
            <a:r>
              <a:rPr lang="es-MX" dirty="0" smtClean="0"/>
              <a:t> REPRESENTACIÓN GRÁFICA :     A                B</a:t>
            </a:r>
          </a:p>
          <a:p>
            <a:pPr marL="0" indent="0">
              <a:buNone/>
            </a:pPr>
            <a:r>
              <a:rPr lang="es-MX" dirty="0" smtClean="0"/>
              <a:t> </a:t>
            </a:r>
          </a:p>
          <a:p>
            <a:pPr marL="0" indent="0">
              <a:buNone/>
            </a:pPr>
            <a:r>
              <a:rPr lang="es-MX" dirty="0" smtClean="0"/>
              <a:t>A= {1, 5, 7} Y B = { 2,4,8}</a:t>
            </a:r>
          </a:p>
          <a:p>
            <a:pPr marL="0" indent="0">
              <a:buNone/>
            </a:pPr>
            <a:r>
              <a:rPr lang="es-MX" dirty="0" smtClean="0"/>
              <a:t>Como puedes observar los conjuntos A y B no tienen elementos comunes, por lo tanto son CONJUNTOS DISJUNTOS</a:t>
            </a:r>
            <a:endParaRPr lang="es-MX" dirty="0"/>
          </a:p>
        </p:txBody>
      </p:sp>
      <p:sp>
        <p:nvSpPr>
          <p:cNvPr id="4" name="3 Rectángulo redondeado"/>
          <p:cNvSpPr/>
          <p:nvPr/>
        </p:nvSpPr>
        <p:spPr>
          <a:xfrm>
            <a:off x="5436096" y="3212976"/>
            <a:ext cx="1008112" cy="64807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 1  5   7 </a:t>
            </a:r>
            <a:endParaRPr lang="es-MX" dirty="0"/>
          </a:p>
        </p:txBody>
      </p:sp>
      <p:sp>
        <p:nvSpPr>
          <p:cNvPr id="5" name="4 Rectángulo redondeado"/>
          <p:cNvSpPr/>
          <p:nvPr/>
        </p:nvSpPr>
        <p:spPr>
          <a:xfrm>
            <a:off x="7092280" y="3239317"/>
            <a:ext cx="1080120" cy="64807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2  4  8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978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rgbClr val="FF0000"/>
                </a:solidFill>
              </a:rPr>
              <a:t>UNION DE CONJUNTOS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El conjunto “A unión B” que se representa </a:t>
            </a:r>
            <a:r>
              <a:rPr lang="es-MX" dirty="0" err="1" smtClean="0"/>
              <a:t>asi</a:t>
            </a:r>
            <a:r>
              <a:rPr lang="es-MX" dirty="0" smtClean="0"/>
              <a:t>:   </a:t>
            </a:r>
            <a:r>
              <a:rPr lang="es-MX" dirty="0" smtClean="0"/>
              <a:t>A ᴜ B , </a:t>
            </a:r>
            <a:r>
              <a:rPr lang="es-MX" dirty="0" smtClean="0"/>
              <a:t>es el conjunto formado por todos los elementos que pertenecen a </a:t>
            </a:r>
            <a:r>
              <a:rPr lang="es-MX" dirty="0" err="1" smtClean="0"/>
              <a:t>A</a:t>
            </a:r>
            <a:r>
              <a:rPr lang="es-MX" dirty="0" smtClean="0"/>
              <a:t>, a B o a ambos conjuntos. </a:t>
            </a:r>
          </a:p>
          <a:p>
            <a:pPr marL="0" indent="0">
              <a:buNone/>
            </a:pPr>
            <a:r>
              <a:rPr lang="es-MX" dirty="0" smtClean="0"/>
              <a:t>Ejemplo: A  =  {1, 2, 3, 4}  Y  B= { 3, 4, 5, 6}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 smtClean="0"/>
              <a:t>A  ᴜ  B  =  { 1, 2, 3, 4, 5, 6}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056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rgbClr val="FF0000"/>
                </a:solidFill>
              </a:rPr>
              <a:t>INTERSECCION DE CONJUNTOS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El conjunto “A intersección B” que se representa  A ∩ B, es el conjunto formado por todos los elementos que pertenecen a </a:t>
            </a:r>
            <a:r>
              <a:rPr lang="es-MX" dirty="0" err="1" smtClean="0"/>
              <a:t>A</a:t>
            </a:r>
            <a:r>
              <a:rPr lang="es-MX" dirty="0" smtClean="0"/>
              <a:t> y pertenecen a B. </a:t>
            </a:r>
          </a:p>
          <a:p>
            <a:pPr marL="0" indent="0">
              <a:buNone/>
            </a:pPr>
            <a:r>
              <a:rPr lang="es-MX" dirty="0" smtClean="0"/>
              <a:t>Ejemplo:   A  =  {4, 5, 6, 7}  y  B = {6, 7,  8, 9 }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 smtClean="0"/>
              <a:t>A ∩  B =  {6, 7}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804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rgbClr val="FF0000"/>
                </a:solidFill>
              </a:rPr>
              <a:t>DIFERENCIA DE CONJUNTOS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 El conjunto “A menos B” que se representa COMO A -  B,  es el conjunto formado por todos los elementos que pertenecen a </a:t>
            </a:r>
            <a:r>
              <a:rPr lang="es-MX" dirty="0" err="1" smtClean="0"/>
              <a:t>A</a:t>
            </a:r>
            <a:r>
              <a:rPr lang="es-MX" dirty="0" smtClean="0"/>
              <a:t> y no pertenecen a B. </a:t>
            </a:r>
          </a:p>
          <a:p>
            <a:pPr marL="0" indent="0">
              <a:buNone/>
            </a:pPr>
            <a:r>
              <a:rPr lang="es-MX" dirty="0" smtClean="0"/>
              <a:t>Ejemplo:  A = { 1,3,5,9}     B={3, 5,7, 9 }</a:t>
            </a:r>
          </a:p>
          <a:p>
            <a:pPr marL="0" indent="0">
              <a:buNone/>
            </a:pPr>
            <a:r>
              <a:rPr lang="es-MX" dirty="0"/>
              <a:t> </a:t>
            </a:r>
            <a:r>
              <a:rPr lang="es-MX" dirty="0" smtClean="0"/>
              <a:t>                         A -  B  ={  1, 9 }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9989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El conjunto “B menos A” que se representa </a:t>
            </a:r>
          </a:p>
          <a:p>
            <a:pPr marL="0" indent="0">
              <a:buNone/>
            </a:pPr>
            <a:r>
              <a:rPr lang="es-MX" dirty="0" smtClean="0"/>
              <a:t>B – A, es el conjunto formado por todos los elementos que pertenecen a B y no pertenecen a </a:t>
            </a:r>
            <a:r>
              <a:rPr lang="es-MX" dirty="0" err="1" smtClean="0"/>
              <a:t>A</a:t>
            </a:r>
            <a:r>
              <a:rPr lang="es-MX" dirty="0" smtClean="0"/>
              <a:t>.</a:t>
            </a:r>
          </a:p>
          <a:p>
            <a:pPr marL="0" indent="0">
              <a:buNone/>
            </a:pPr>
            <a:r>
              <a:rPr lang="es-MX" dirty="0" smtClean="0"/>
              <a:t> </a:t>
            </a:r>
            <a:r>
              <a:rPr lang="es-MX" dirty="0" smtClean="0"/>
              <a:t>A = { 1,3,5,9}     B={3, 5,7, 9 }</a:t>
            </a:r>
          </a:p>
          <a:p>
            <a:pPr marL="0" indent="0">
              <a:buNone/>
            </a:pPr>
            <a:r>
              <a:rPr lang="es-MX" dirty="0" smtClean="0"/>
              <a:t>                         B  - A    = {  7  }</a:t>
            </a:r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 smtClean="0"/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959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NOTACION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 smtClean="0"/>
              <a:t> </a:t>
            </a:r>
            <a:r>
              <a:rPr lang="es-MX" dirty="0" smtClean="0">
                <a:latin typeface="Comic Sans MS" pitchFamily="66" charset="0"/>
              </a:rPr>
              <a:t>Todo conjunto se escribe entre llaves { } y se le denota mediante letras mayúsculas A, B, C, ...,sus elementos se separan mediante punto y coma. Ejemplo: </a:t>
            </a:r>
          </a:p>
          <a:p>
            <a:pPr marL="0" indent="0" algn="just">
              <a:buNone/>
            </a:pPr>
            <a:endParaRPr lang="es-MX" dirty="0" smtClean="0">
              <a:latin typeface="Comic Sans MS" pitchFamily="66" charset="0"/>
            </a:endParaRP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El conjunto de las letras del alfabeto; a, b, c, ..., x, y, z. se puede escribir así: </a:t>
            </a:r>
          </a:p>
          <a:p>
            <a:pPr marL="0" indent="0" algn="just">
              <a:buNone/>
            </a:pPr>
            <a:endParaRPr lang="es-MX" dirty="0" smtClean="0">
              <a:latin typeface="Comic Sans MS" pitchFamily="66" charset="0"/>
            </a:endParaRPr>
          </a:p>
          <a:p>
            <a:pPr marL="0" indent="0" algn="just">
              <a:buNone/>
            </a:pPr>
            <a:r>
              <a:rPr lang="es-MX" dirty="0">
                <a:latin typeface="Comic Sans MS" pitchFamily="66" charset="0"/>
              </a:rPr>
              <a:t> </a:t>
            </a:r>
            <a:r>
              <a:rPr lang="es-MX" dirty="0" smtClean="0">
                <a:latin typeface="Comic Sans MS" pitchFamily="66" charset="0"/>
              </a:rPr>
              <a:t>          L={ a; b; c; ...; x; y; z} </a:t>
            </a:r>
            <a:endParaRPr lang="es-MX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13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>
                <a:latin typeface="Comic Sans MS" pitchFamily="66" charset="0"/>
              </a:rPr>
              <a:t>CARDINAL DE UN CONJUNTO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Al número de elementos que tiene un conjunto Q se le llama CARDINAL DEL CONJUNTO y se le representa por n(Q). </a:t>
            </a: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 </a:t>
            </a: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Ejemplo:</a:t>
            </a: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 A= {</a:t>
            </a:r>
            <a:r>
              <a:rPr lang="es-MX" dirty="0" err="1" smtClean="0">
                <a:latin typeface="Comic Sans MS" pitchFamily="66" charset="0"/>
              </a:rPr>
              <a:t>a;b;c;d;e</a:t>
            </a:r>
            <a:r>
              <a:rPr lang="es-MX" dirty="0" smtClean="0">
                <a:latin typeface="Comic Sans MS" pitchFamily="66" charset="0"/>
              </a:rPr>
              <a:t>} su cardinal n(A)= 5</a:t>
            </a: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B= {x, y, z, w, p, q, r} su cardinal n(B)= 7</a:t>
            </a: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En teoría de conjuntos no se acostumbra repetir los elementos por ejemplo: El conjunto {x; x; x; y; y; z } simplemente será { x; y; z }. </a:t>
            </a:r>
            <a:endParaRPr lang="es-MX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88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latin typeface="Comic Sans MS" pitchFamily="66" charset="0"/>
              </a:rPr>
              <a:t>RELACION DE PERTENENCIA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Para indicar que un elemento pertenece a un conjunto se usa el símbolo   </a:t>
            </a:r>
            <a:r>
              <a:rPr lang="az-Cyrl-AZ" sz="4800" dirty="0" smtClean="0">
                <a:latin typeface="Comic Sans MS" pitchFamily="66" charset="0"/>
              </a:rPr>
              <a:t>є</a:t>
            </a:r>
            <a:r>
              <a:rPr lang="es-MX" dirty="0" smtClean="0">
                <a:latin typeface="Comic Sans MS" pitchFamily="66" charset="0"/>
              </a:rPr>
              <a:t> . </a:t>
            </a: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Ejemplo: Sea M = {2;4;6;8;10} ... </a:t>
            </a: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2 </a:t>
            </a:r>
            <a:r>
              <a:rPr lang="az-Cyrl-AZ" sz="4000" dirty="0" smtClean="0">
                <a:latin typeface="Comic Sans MS" pitchFamily="66" charset="0"/>
              </a:rPr>
              <a:t>є</a:t>
            </a:r>
            <a:r>
              <a:rPr lang="es-MX" dirty="0" smtClean="0">
                <a:latin typeface="Comic Sans MS" pitchFamily="66" charset="0"/>
              </a:rPr>
              <a:t>   M ,  se lee 2 pertenece al conjunto M </a:t>
            </a: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8  </a:t>
            </a:r>
            <a:r>
              <a:rPr lang="az-Cyrl-AZ" dirty="0" smtClean="0">
                <a:latin typeface="Comic Sans MS" pitchFamily="66" charset="0"/>
              </a:rPr>
              <a:t>Є</a:t>
            </a:r>
            <a:r>
              <a:rPr lang="es-MX" dirty="0" smtClean="0">
                <a:latin typeface="Comic Sans MS" pitchFamily="66" charset="0"/>
              </a:rPr>
              <a:t>  M,  se lee 8  pertenece al conjunto M </a:t>
            </a:r>
            <a:endParaRPr lang="es-MX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64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>
                <a:latin typeface="Comic Sans MS" pitchFamily="66" charset="0"/>
              </a:rPr>
              <a:t>DETERMINACION DE CONJUNTOS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Hay dos formas de determinar un conjunto, por Extensión y por Comprensión </a:t>
            </a: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I.  </a:t>
            </a:r>
            <a:r>
              <a:rPr lang="es-MX" dirty="0" smtClean="0">
                <a:solidFill>
                  <a:srgbClr val="FF0000"/>
                </a:solidFill>
                <a:latin typeface="Comic Sans MS" pitchFamily="66" charset="0"/>
              </a:rPr>
              <a:t>POR EXTENSION</a:t>
            </a:r>
            <a:r>
              <a:rPr lang="es-MX" dirty="0" smtClean="0">
                <a:latin typeface="Comic Sans MS" pitchFamily="66" charset="0"/>
              </a:rPr>
              <a:t>: Es aquella forma mediante la cual se indica cada uno de los elementos del conjunto. </a:t>
            </a: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Ejemplos: A = { 6;8;10;12;14;16;18 }</a:t>
            </a: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Este conjunto  es el de los números pares mayores        que 5 y menores que 20.</a:t>
            </a:r>
            <a:endParaRPr lang="es-MX" dirty="0" smtClean="0">
              <a:latin typeface="Comic Sans MS" pitchFamily="66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1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II. </a:t>
            </a:r>
            <a:r>
              <a:rPr lang="es-MX" dirty="0" smtClean="0">
                <a:solidFill>
                  <a:srgbClr val="FF0000"/>
                </a:solidFill>
                <a:latin typeface="Comic Sans MS" pitchFamily="66" charset="0"/>
              </a:rPr>
              <a:t>POR COMPRENSIÓN</a:t>
            </a:r>
            <a:endParaRPr lang="es-MX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Es aquella forma mediante la cual se da una propiedad que caracteriza a todos los elementos del conjunto. </a:t>
            </a: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Ejemplo: P = { los números dígitos }</a:t>
            </a:r>
            <a:r>
              <a:rPr lang="es-MX" dirty="0" smtClean="0">
                <a:latin typeface="Comic Sans MS" pitchFamily="66" charset="0"/>
              </a:rPr>
              <a:t> </a:t>
            </a:r>
            <a:endParaRPr lang="es-MX" dirty="0">
              <a:latin typeface="Comic Sans MS" pitchFamily="66" charset="0"/>
            </a:endParaRP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se puede entender que el conjunto P esta formado por los números 0,1,2,3,4,5,6,7,8,9. </a:t>
            </a:r>
            <a:endParaRPr lang="es-MX" dirty="0" smtClean="0">
              <a:latin typeface="Comic Sans MS" pitchFamily="66" charset="0"/>
            </a:endParaRPr>
          </a:p>
          <a:p>
            <a:pPr marL="0" indent="0" algn="just">
              <a:buNone/>
            </a:pPr>
            <a:r>
              <a:rPr lang="es-MX" dirty="0" smtClean="0">
                <a:latin typeface="Comic Sans MS" pitchFamily="66" charset="0"/>
              </a:rPr>
              <a:t>Otra forma de escribir es: P = { x / x = dígito } se lee “ P es el conjunto formado por los elementos x tal que x es un dígito.</a:t>
            </a:r>
            <a:endParaRPr lang="es-MX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6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solidFill>
                  <a:srgbClr val="FF0000"/>
                </a:solidFill>
                <a:latin typeface="Comic Sans MS" pitchFamily="66" charset="0"/>
              </a:rPr>
              <a:t>EJEMPLO</a:t>
            </a:r>
            <a:endParaRPr lang="es-MX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Expresar por extensión y por comprensión el conjunto de días de la semana.</a:t>
            </a:r>
          </a:p>
          <a:p>
            <a:pPr marL="0" indent="0">
              <a:buNone/>
            </a:pPr>
            <a:endParaRPr lang="es-MX" dirty="0" smtClean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Por Extensión : D = { lunes; martes; miércoles; jueves; viernes; sábado; domingo } </a:t>
            </a:r>
          </a:p>
          <a:p>
            <a:pPr marL="0" indent="0">
              <a:buNone/>
            </a:pPr>
            <a:endParaRPr lang="es-MX" dirty="0">
              <a:latin typeface="Comic Sans MS" pitchFamily="66" charset="0"/>
            </a:endParaRPr>
          </a:p>
          <a:p>
            <a:pPr marL="0" indent="0">
              <a:buNone/>
            </a:pPr>
            <a:r>
              <a:rPr lang="es-MX" dirty="0" smtClean="0">
                <a:latin typeface="Comic Sans MS" pitchFamily="66" charset="0"/>
              </a:rPr>
              <a:t>Por Comprensión: D = { x / x = día de la semana }</a:t>
            </a:r>
            <a:endParaRPr lang="es-MX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7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latin typeface="Comic Sans MS" pitchFamily="66" charset="0"/>
              </a:rPr>
              <a:t>DIAGRAMAS DE VENN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 smtClean="0">
                <a:latin typeface="Comic Sans MS" pitchFamily="66" charset="0"/>
              </a:rPr>
              <a:t>Los diagramas de </a:t>
            </a:r>
            <a:r>
              <a:rPr lang="es-MX" sz="2800" dirty="0" err="1" smtClean="0">
                <a:latin typeface="Comic Sans MS" pitchFamily="66" charset="0"/>
              </a:rPr>
              <a:t>Venn</a:t>
            </a:r>
            <a:r>
              <a:rPr lang="es-MX" sz="2800" dirty="0" smtClean="0">
                <a:latin typeface="Comic Sans MS" pitchFamily="66" charset="0"/>
              </a:rPr>
              <a:t> que se deben al filósofo inglés John </a:t>
            </a:r>
            <a:r>
              <a:rPr lang="es-MX" sz="2800" dirty="0" err="1" smtClean="0">
                <a:latin typeface="Comic Sans MS" pitchFamily="66" charset="0"/>
              </a:rPr>
              <a:t>Venn</a:t>
            </a:r>
            <a:r>
              <a:rPr lang="es-MX" sz="2800" dirty="0" smtClean="0">
                <a:latin typeface="Comic Sans MS" pitchFamily="66" charset="0"/>
              </a:rPr>
              <a:t> (1834-1883) sirven para representar conjuntos de manera gráfica mediante dibujos ó diagramas que pueden ser círculos, rectángulos, triángulos o cualquier curva cerrada. </a:t>
            </a:r>
          </a:p>
          <a:p>
            <a:pPr marL="0" indent="0">
              <a:buNone/>
            </a:pPr>
            <a:r>
              <a:rPr lang="es-MX" sz="2800" dirty="0" smtClean="0">
                <a:latin typeface="Comic Sans MS" pitchFamily="66" charset="0"/>
              </a:rPr>
              <a:t>          A                               B                    C</a:t>
            </a:r>
            <a:endParaRPr lang="es-MX" sz="2800" dirty="0">
              <a:latin typeface="Comic Sans MS" pitchFamily="66" charset="0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1403648" y="4977172"/>
            <a:ext cx="1512168" cy="1274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     b     </a:t>
            </a:r>
            <a:endParaRPr lang="es-MX" dirty="0"/>
          </a:p>
        </p:txBody>
      </p:sp>
      <p:sp>
        <p:nvSpPr>
          <p:cNvPr id="5" name="4 Rectángulo"/>
          <p:cNvSpPr/>
          <p:nvPr/>
        </p:nvSpPr>
        <p:spPr>
          <a:xfrm>
            <a:off x="4499992" y="4869160"/>
            <a:ext cx="1584176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1      2        3</a:t>
            </a:r>
            <a:endParaRPr lang="es-MX" dirty="0"/>
          </a:p>
        </p:txBody>
      </p:sp>
      <p:sp>
        <p:nvSpPr>
          <p:cNvPr id="9" name="8 Preparación"/>
          <p:cNvSpPr/>
          <p:nvPr/>
        </p:nvSpPr>
        <p:spPr>
          <a:xfrm>
            <a:off x="6876256" y="4706905"/>
            <a:ext cx="1656184" cy="1440740"/>
          </a:xfrm>
          <a:prstGeom prst="flowChartPreparation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      e     i    o      u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1855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latin typeface="Comic Sans MS" pitchFamily="66" charset="0"/>
              </a:rPr>
              <a:t>CONJUNTOS ESPECIALES</a:t>
            </a:r>
            <a:endParaRPr lang="es-MX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/>
              <a:t>1.  </a:t>
            </a:r>
            <a:r>
              <a:rPr lang="es-MX" sz="3600" dirty="0" smtClean="0">
                <a:solidFill>
                  <a:srgbClr val="FF0000"/>
                </a:solidFill>
              </a:rPr>
              <a:t>Conjunto vacío</a:t>
            </a:r>
          </a:p>
          <a:p>
            <a:pPr marL="0" indent="0">
              <a:buNone/>
            </a:pPr>
            <a:r>
              <a:rPr lang="es-MX" dirty="0" smtClean="0"/>
              <a:t> A = { } se lee: “A es el conjunto vacío” o “A es el conjunto nulo.  Es un conjunto que no tiene elementos, también se le llama conjunto nulo. Generalmente se le representa por los símbolos:  </a:t>
            </a:r>
            <a:r>
              <a:rPr lang="az-Cyrl-AZ" sz="4400" dirty="0" smtClean="0"/>
              <a:t>ф</a:t>
            </a:r>
            <a:r>
              <a:rPr lang="es-MX" dirty="0" smtClean="0"/>
              <a:t> o { } </a:t>
            </a:r>
          </a:p>
          <a:p>
            <a:pPr marL="0" indent="0">
              <a:buNone/>
            </a:pPr>
            <a:r>
              <a:rPr lang="es-MX" dirty="0" smtClean="0"/>
              <a:t>Ejemplos: M = { números mayores que 9 y menores que 5 }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7174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1227</Words>
  <Application>Microsoft Office PowerPoint</Application>
  <PresentationFormat>Presentación en pantalla (4:3)</PresentationFormat>
  <Paragraphs>97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Tema de Office</vt:lpstr>
      <vt:lpstr>        CONJUNTO   Un conjunto se puede entender como una colección o agrupación bien definida de objetos de cualquier clase. Los objetos que forman un conjunto son llamados miembros o elementos del conjunto. Ejemplo: En la figura adjunta tienes un Conjunto de Personas</vt:lpstr>
      <vt:lpstr>NOTACION</vt:lpstr>
      <vt:lpstr>CARDINAL DE UN CONJUNTO</vt:lpstr>
      <vt:lpstr>RELACION DE PERTENENCIA</vt:lpstr>
      <vt:lpstr>DETERMINACION DE CONJUNTOS</vt:lpstr>
      <vt:lpstr>II. POR COMPRENSIÓN</vt:lpstr>
      <vt:lpstr>EJEMPLO</vt:lpstr>
      <vt:lpstr>DIAGRAMAS DE VENN</vt:lpstr>
      <vt:lpstr>CONJUNTOS ESPECIALES</vt:lpstr>
      <vt:lpstr>Presentación de PowerPoint</vt:lpstr>
      <vt:lpstr>Presentación de PowerPoint</vt:lpstr>
      <vt:lpstr>RELACIONES ENTRE CONJUNTOS</vt:lpstr>
      <vt:lpstr>PROPIEDADES</vt:lpstr>
      <vt:lpstr>IGUALDAD DE CONJUNTOS</vt:lpstr>
      <vt:lpstr>CONJUNTOS DISJUNTOS</vt:lpstr>
      <vt:lpstr>UNION DE CONJUNTOS</vt:lpstr>
      <vt:lpstr>INTERSECCION DE CONJUNTOS</vt:lpstr>
      <vt:lpstr>DIFERENCIA DE CONJUNTOS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CONJUNTO   Un conjunto se puede entender como una colección o agrupación bien definida de objetos de cualquier clase. Los objetos que forman un conjunto son llamados miembros o elementos del conjunto. Ejemplo: En la figura adjunta tienes un Conjunto de Personas</dc:title>
  <dc:creator>usuario</dc:creator>
  <cp:lastModifiedBy>usuario</cp:lastModifiedBy>
  <cp:revision>12</cp:revision>
  <dcterms:created xsi:type="dcterms:W3CDTF">2013-03-15T22:27:54Z</dcterms:created>
  <dcterms:modified xsi:type="dcterms:W3CDTF">2013-03-16T00:15:02Z</dcterms:modified>
</cp:coreProperties>
</file>